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8" r:id="rId4"/>
    <p:sldId id="261" r:id="rId5"/>
    <p:sldId id="263" r:id="rId6"/>
    <p:sldId id="272" r:id="rId7"/>
    <p:sldId id="273" r:id="rId8"/>
    <p:sldId id="274" r:id="rId9"/>
    <p:sldId id="281" r:id="rId10"/>
    <p:sldId id="276" r:id="rId11"/>
    <p:sldId id="278" r:id="rId12"/>
    <p:sldId id="277" r:id="rId13"/>
    <p:sldId id="280" r:id="rId14"/>
    <p:sldId id="269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101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8A6393-4632-4283-9863-340D3F89227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52FA32F-6289-43F5-B33C-DBC215A1077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i="0"/>
            <a:t>Speech Emotion Recognition</a:t>
          </a:r>
          <a:endParaRPr lang="en-US"/>
        </a:p>
      </dgm:t>
    </dgm:pt>
    <dgm:pt modelId="{E7DC7CBF-4B9D-491F-AF08-6BC51221B5E3}" type="parTrans" cxnId="{8ED7852A-712F-48C3-A04C-5BE008B65161}">
      <dgm:prSet/>
      <dgm:spPr/>
      <dgm:t>
        <a:bodyPr/>
        <a:lstStyle/>
        <a:p>
          <a:endParaRPr lang="en-US"/>
        </a:p>
      </dgm:t>
    </dgm:pt>
    <dgm:pt modelId="{C0FD3516-FBEE-4DC0-9095-BB52F0E095F2}" type="sibTrans" cxnId="{8ED7852A-712F-48C3-A04C-5BE008B65161}">
      <dgm:prSet/>
      <dgm:spPr/>
      <dgm:t>
        <a:bodyPr/>
        <a:lstStyle/>
        <a:p>
          <a:endParaRPr lang="en-US"/>
        </a:p>
      </dgm:t>
    </dgm:pt>
    <dgm:pt modelId="{7F02E31B-91ED-4FAE-8C3F-8B82CD3C28E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i="0"/>
            <a:t>Emoji Integration</a:t>
          </a:r>
          <a:endParaRPr lang="en-US"/>
        </a:p>
      </dgm:t>
    </dgm:pt>
    <dgm:pt modelId="{7EA49648-106F-4197-B995-2D3CCD17C19D}" type="parTrans" cxnId="{8389D937-AD1E-4D25-A94B-3B5BB96EE124}">
      <dgm:prSet/>
      <dgm:spPr/>
      <dgm:t>
        <a:bodyPr/>
        <a:lstStyle/>
        <a:p>
          <a:endParaRPr lang="en-US"/>
        </a:p>
      </dgm:t>
    </dgm:pt>
    <dgm:pt modelId="{3A7A3C66-B107-4327-A083-45D0AE7EF78B}" type="sibTrans" cxnId="{8389D937-AD1E-4D25-A94B-3B5BB96EE124}">
      <dgm:prSet/>
      <dgm:spPr/>
      <dgm:t>
        <a:bodyPr/>
        <a:lstStyle/>
        <a:p>
          <a:endParaRPr lang="en-US"/>
        </a:p>
      </dgm:t>
    </dgm:pt>
    <dgm:pt modelId="{A32B8C76-88D4-4892-8113-F9B7D86500B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i="0"/>
            <a:t>Real-time speech Integration with emojis</a:t>
          </a:r>
          <a:endParaRPr lang="en-US"/>
        </a:p>
      </dgm:t>
    </dgm:pt>
    <dgm:pt modelId="{0174A5D2-A0F7-4715-922E-E9D09A917469}" type="parTrans" cxnId="{72CCB8D3-2CBE-46DF-A5FD-94A924357B22}">
      <dgm:prSet/>
      <dgm:spPr/>
      <dgm:t>
        <a:bodyPr/>
        <a:lstStyle/>
        <a:p>
          <a:endParaRPr lang="en-US"/>
        </a:p>
      </dgm:t>
    </dgm:pt>
    <dgm:pt modelId="{27A54B6F-EB4A-4F19-97FA-E9CEC445C842}" type="sibTrans" cxnId="{72CCB8D3-2CBE-46DF-A5FD-94A924357B22}">
      <dgm:prSet/>
      <dgm:spPr/>
      <dgm:t>
        <a:bodyPr/>
        <a:lstStyle/>
        <a:p>
          <a:endParaRPr lang="en-US"/>
        </a:p>
      </dgm:t>
    </dgm:pt>
    <dgm:pt modelId="{8CBA2F44-1528-4129-AF35-CC4C0A7E45B5}" type="pres">
      <dgm:prSet presAssocID="{9D8A6393-4632-4283-9863-340D3F892274}" presName="root" presStyleCnt="0">
        <dgm:presLayoutVars>
          <dgm:dir/>
          <dgm:resizeHandles val="exact"/>
        </dgm:presLayoutVars>
      </dgm:prSet>
      <dgm:spPr/>
    </dgm:pt>
    <dgm:pt modelId="{136D9663-51E2-43F4-B1F0-A1A8B57E6FA5}" type="pres">
      <dgm:prSet presAssocID="{252FA32F-6289-43F5-B33C-DBC215A10777}" presName="compNode" presStyleCnt="0"/>
      <dgm:spPr/>
    </dgm:pt>
    <dgm:pt modelId="{6F3F1BAD-E57C-4612-9564-557891A891F4}" type="pres">
      <dgm:prSet presAssocID="{252FA32F-6289-43F5-B33C-DBC215A10777}" presName="iconBgRect" presStyleLbl="bgShp" presStyleIdx="0" presStyleCnt="3"/>
      <dgm:spPr/>
    </dgm:pt>
    <dgm:pt modelId="{314FD67B-19A1-4F19-8BE8-A44AC373B952}" type="pres">
      <dgm:prSet presAssocID="{252FA32F-6289-43F5-B33C-DBC215A1077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 microphone"/>
        </a:ext>
      </dgm:extLst>
    </dgm:pt>
    <dgm:pt modelId="{61EA28F0-EA09-438A-B1FD-2DBBAAB23267}" type="pres">
      <dgm:prSet presAssocID="{252FA32F-6289-43F5-B33C-DBC215A10777}" presName="spaceRect" presStyleCnt="0"/>
      <dgm:spPr/>
    </dgm:pt>
    <dgm:pt modelId="{87237B3C-1ABE-4782-B205-AE8577F834E4}" type="pres">
      <dgm:prSet presAssocID="{252FA32F-6289-43F5-B33C-DBC215A10777}" presName="textRect" presStyleLbl="revTx" presStyleIdx="0" presStyleCnt="3">
        <dgm:presLayoutVars>
          <dgm:chMax val="1"/>
          <dgm:chPref val="1"/>
        </dgm:presLayoutVars>
      </dgm:prSet>
      <dgm:spPr/>
    </dgm:pt>
    <dgm:pt modelId="{C51CB377-B695-4DCE-B27D-5453C38467AD}" type="pres">
      <dgm:prSet presAssocID="{C0FD3516-FBEE-4DC0-9095-BB52F0E095F2}" presName="sibTrans" presStyleCnt="0"/>
      <dgm:spPr/>
    </dgm:pt>
    <dgm:pt modelId="{4EA57E07-1958-42B6-9E2B-8478E861C5FC}" type="pres">
      <dgm:prSet presAssocID="{7F02E31B-91ED-4FAE-8C3F-8B82CD3C28E8}" presName="compNode" presStyleCnt="0"/>
      <dgm:spPr/>
    </dgm:pt>
    <dgm:pt modelId="{E9B9C2AC-AB51-4819-93BC-FB20A488FF5F}" type="pres">
      <dgm:prSet presAssocID="{7F02E31B-91ED-4FAE-8C3F-8B82CD3C28E8}" presName="iconBgRect" presStyleLbl="bgShp" presStyleIdx="1" presStyleCnt="3"/>
      <dgm:spPr/>
    </dgm:pt>
    <dgm:pt modelId="{ACA2A85F-E7A2-429A-B8A1-D92CB06F1961}" type="pres">
      <dgm:prSet presAssocID="{7F02E31B-91ED-4FAE-8C3F-8B82CD3C28E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ngue Face with Solid Fill"/>
        </a:ext>
      </dgm:extLst>
    </dgm:pt>
    <dgm:pt modelId="{D11BDF3C-CFD0-435B-B946-801EE66BA4C6}" type="pres">
      <dgm:prSet presAssocID="{7F02E31B-91ED-4FAE-8C3F-8B82CD3C28E8}" presName="spaceRect" presStyleCnt="0"/>
      <dgm:spPr/>
    </dgm:pt>
    <dgm:pt modelId="{7216219E-E2EC-4EB5-8964-432EDBC813E9}" type="pres">
      <dgm:prSet presAssocID="{7F02E31B-91ED-4FAE-8C3F-8B82CD3C28E8}" presName="textRect" presStyleLbl="revTx" presStyleIdx="1" presStyleCnt="3">
        <dgm:presLayoutVars>
          <dgm:chMax val="1"/>
          <dgm:chPref val="1"/>
        </dgm:presLayoutVars>
      </dgm:prSet>
      <dgm:spPr/>
    </dgm:pt>
    <dgm:pt modelId="{1F07D759-1173-460F-A32A-F143D04329A4}" type="pres">
      <dgm:prSet presAssocID="{3A7A3C66-B107-4327-A083-45D0AE7EF78B}" presName="sibTrans" presStyleCnt="0"/>
      <dgm:spPr/>
    </dgm:pt>
    <dgm:pt modelId="{E3EDB2D3-1698-46CE-B264-62950CE4007A}" type="pres">
      <dgm:prSet presAssocID="{A32B8C76-88D4-4892-8113-F9B7D86500BE}" presName="compNode" presStyleCnt="0"/>
      <dgm:spPr/>
    </dgm:pt>
    <dgm:pt modelId="{9727A7F2-ECB8-4FE3-AD75-CF6C5EDAE5B0}" type="pres">
      <dgm:prSet presAssocID="{A32B8C76-88D4-4892-8113-F9B7D86500BE}" presName="iconBgRect" presStyleLbl="bgShp" presStyleIdx="2" presStyleCnt="3"/>
      <dgm:spPr/>
    </dgm:pt>
    <dgm:pt modelId="{7A7C66AA-5E56-4A2B-872F-C0C77F37BA9A}" type="pres">
      <dgm:prSet presAssocID="{A32B8C76-88D4-4892-8113-F9B7D86500B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unny Face Outline"/>
        </a:ext>
      </dgm:extLst>
    </dgm:pt>
    <dgm:pt modelId="{42F4EE8B-36AA-4CE8-ACAD-1B09973B64C0}" type="pres">
      <dgm:prSet presAssocID="{A32B8C76-88D4-4892-8113-F9B7D86500BE}" presName="spaceRect" presStyleCnt="0"/>
      <dgm:spPr/>
    </dgm:pt>
    <dgm:pt modelId="{2400D598-5437-48E9-B895-4762057E0EE5}" type="pres">
      <dgm:prSet presAssocID="{A32B8C76-88D4-4892-8113-F9B7D86500B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EAA3B05-F0D8-4EC2-80A9-5B6EB66B5F78}" type="presOf" srcId="{A32B8C76-88D4-4892-8113-F9B7D86500BE}" destId="{2400D598-5437-48E9-B895-4762057E0EE5}" srcOrd="0" destOrd="0" presId="urn:microsoft.com/office/officeart/2018/5/layout/IconCircleLabelList"/>
    <dgm:cxn modelId="{96B7A81F-5CF1-4F6F-BBDF-3CD4614C7FDB}" type="presOf" srcId="{252FA32F-6289-43F5-B33C-DBC215A10777}" destId="{87237B3C-1ABE-4782-B205-AE8577F834E4}" srcOrd="0" destOrd="0" presId="urn:microsoft.com/office/officeart/2018/5/layout/IconCircleLabelList"/>
    <dgm:cxn modelId="{8ED7852A-712F-48C3-A04C-5BE008B65161}" srcId="{9D8A6393-4632-4283-9863-340D3F892274}" destId="{252FA32F-6289-43F5-B33C-DBC215A10777}" srcOrd="0" destOrd="0" parTransId="{E7DC7CBF-4B9D-491F-AF08-6BC51221B5E3}" sibTransId="{C0FD3516-FBEE-4DC0-9095-BB52F0E095F2}"/>
    <dgm:cxn modelId="{8389D937-AD1E-4D25-A94B-3B5BB96EE124}" srcId="{9D8A6393-4632-4283-9863-340D3F892274}" destId="{7F02E31B-91ED-4FAE-8C3F-8B82CD3C28E8}" srcOrd="1" destOrd="0" parTransId="{7EA49648-106F-4197-B995-2D3CCD17C19D}" sibTransId="{3A7A3C66-B107-4327-A083-45D0AE7EF78B}"/>
    <dgm:cxn modelId="{2659795D-CBBF-4FC5-BE84-697FC91BCDA5}" type="presOf" srcId="{9D8A6393-4632-4283-9863-340D3F892274}" destId="{8CBA2F44-1528-4129-AF35-CC4C0A7E45B5}" srcOrd="0" destOrd="0" presId="urn:microsoft.com/office/officeart/2018/5/layout/IconCircleLabelList"/>
    <dgm:cxn modelId="{72CCB8D3-2CBE-46DF-A5FD-94A924357B22}" srcId="{9D8A6393-4632-4283-9863-340D3F892274}" destId="{A32B8C76-88D4-4892-8113-F9B7D86500BE}" srcOrd="2" destOrd="0" parTransId="{0174A5D2-A0F7-4715-922E-E9D09A917469}" sibTransId="{27A54B6F-EB4A-4F19-97FA-E9CEC445C842}"/>
    <dgm:cxn modelId="{8CD800F3-8A15-4BA9-8B6F-5A84B7379C33}" type="presOf" srcId="{7F02E31B-91ED-4FAE-8C3F-8B82CD3C28E8}" destId="{7216219E-E2EC-4EB5-8964-432EDBC813E9}" srcOrd="0" destOrd="0" presId="urn:microsoft.com/office/officeart/2018/5/layout/IconCircleLabelList"/>
    <dgm:cxn modelId="{F94DB32F-3445-4FF6-963E-A7A8AA466D91}" type="presParOf" srcId="{8CBA2F44-1528-4129-AF35-CC4C0A7E45B5}" destId="{136D9663-51E2-43F4-B1F0-A1A8B57E6FA5}" srcOrd="0" destOrd="0" presId="urn:microsoft.com/office/officeart/2018/5/layout/IconCircleLabelList"/>
    <dgm:cxn modelId="{7A450D19-83BE-4AC4-AC3A-A9517240803A}" type="presParOf" srcId="{136D9663-51E2-43F4-B1F0-A1A8B57E6FA5}" destId="{6F3F1BAD-E57C-4612-9564-557891A891F4}" srcOrd="0" destOrd="0" presId="urn:microsoft.com/office/officeart/2018/5/layout/IconCircleLabelList"/>
    <dgm:cxn modelId="{78D2189B-D4F5-4D38-8B06-B2468A78877A}" type="presParOf" srcId="{136D9663-51E2-43F4-B1F0-A1A8B57E6FA5}" destId="{314FD67B-19A1-4F19-8BE8-A44AC373B952}" srcOrd="1" destOrd="0" presId="urn:microsoft.com/office/officeart/2018/5/layout/IconCircleLabelList"/>
    <dgm:cxn modelId="{4F6AE447-131C-42A1-831E-ED60577C43D5}" type="presParOf" srcId="{136D9663-51E2-43F4-B1F0-A1A8B57E6FA5}" destId="{61EA28F0-EA09-438A-B1FD-2DBBAAB23267}" srcOrd="2" destOrd="0" presId="urn:microsoft.com/office/officeart/2018/5/layout/IconCircleLabelList"/>
    <dgm:cxn modelId="{FDD1907E-6246-44ED-90BB-35E37D85C22E}" type="presParOf" srcId="{136D9663-51E2-43F4-B1F0-A1A8B57E6FA5}" destId="{87237B3C-1ABE-4782-B205-AE8577F834E4}" srcOrd="3" destOrd="0" presId="urn:microsoft.com/office/officeart/2018/5/layout/IconCircleLabelList"/>
    <dgm:cxn modelId="{95BF1782-4148-4C40-A057-94D04EB6406B}" type="presParOf" srcId="{8CBA2F44-1528-4129-AF35-CC4C0A7E45B5}" destId="{C51CB377-B695-4DCE-B27D-5453C38467AD}" srcOrd="1" destOrd="0" presId="urn:microsoft.com/office/officeart/2018/5/layout/IconCircleLabelList"/>
    <dgm:cxn modelId="{C755A37A-1256-46BD-852E-F3DD9F7536F6}" type="presParOf" srcId="{8CBA2F44-1528-4129-AF35-CC4C0A7E45B5}" destId="{4EA57E07-1958-42B6-9E2B-8478E861C5FC}" srcOrd="2" destOrd="0" presId="urn:microsoft.com/office/officeart/2018/5/layout/IconCircleLabelList"/>
    <dgm:cxn modelId="{D2488DBF-A9AC-41D7-949A-C1BD348A24F9}" type="presParOf" srcId="{4EA57E07-1958-42B6-9E2B-8478E861C5FC}" destId="{E9B9C2AC-AB51-4819-93BC-FB20A488FF5F}" srcOrd="0" destOrd="0" presId="urn:microsoft.com/office/officeart/2018/5/layout/IconCircleLabelList"/>
    <dgm:cxn modelId="{0BA7CD72-0097-4CA7-9C25-8DD12EFE756A}" type="presParOf" srcId="{4EA57E07-1958-42B6-9E2B-8478E861C5FC}" destId="{ACA2A85F-E7A2-429A-B8A1-D92CB06F1961}" srcOrd="1" destOrd="0" presId="urn:microsoft.com/office/officeart/2018/5/layout/IconCircleLabelList"/>
    <dgm:cxn modelId="{1EF96254-4D83-4408-9909-E9CE01137006}" type="presParOf" srcId="{4EA57E07-1958-42B6-9E2B-8478E861C5FC}" destId="{D11BDF3C-CFD0-435B-B946-801EE66BA4C6}" srcOrd="2" destOrd="0" presId="urn:microsoft.com/office/officeart/2018/5/layout/IconCircleLabelList"/>
    <dgm:cxn modelId="{84CA5EB9-DEE8-405B-BF8C-FE0B888CC9CD}" type="presParOf" srcId="{4EA57E07-1958-42B6-9E2B-8478E861C5FC}" destId="{7216219E-E2EC-4EB5-8964-432EDBC813E9}" srcOrd="3" destOrd="0" presId="urn:microsoft.com/office/officeart/2018/5/layout/IconCircleLabelList"/>
    <dgm:cxn modelId="{588A45B8-F621-42C7-B9E9-0795E3016FE9}" type="presParOf" srcId="{8CBA2F44-1528-4129-AF35-CC4C0A7E45B5}" destId="{1F07D759-1173-460F-A32A-F143D04329A4}" srcOrd="3" destOrd="0" presId="urn:microsoft.com/office/officeart/2018/5/layout/IconCircleLabelList"/>
    <dgm:cxn modelId="{A698B0F2-ADF6-422F-AD65-95E9D1496E47}" type="presParOf" srcId="{8CBA2F44-1528-4129-AF35-CC4C0A7E45B5}" destId="{E3EDB2D3-1698-46CE-B264-62950CE4007A}" srcOrd="4" destOrd="0" presId="urn:microsoft.com/office/officeart/2018/5/layout/IconCircleLabelList"/>
    <dgm:cxn modelId="{C5BF66BE-F458-4B4B-95B8-4AA80181B6ED}" type="presParOf" srcId="{E3EDB2D3-1698-46CE-B264-62950CE4007A}" destId="{9727A7F2-ECB8-4FE3-AD75-CF6C5EDAE5B0}" srcOrd="0" destOrd="0" presId="urn:microsoft.com/office/officeart/2018/5/layout/IconCircleLabelList"/>
    <dgm:cxn modelId="{23DE3C4B-9019-4FBC-B818-FF6A3D4E3A58}" type="presParOf" srcId="{E3EDB2D3-1698-46CE-B264-62950CE4007A}" destId="{7A7C66AA-5E56-4A2B-872F-C0C77F37BA9A}" srcOrd="1" destOrd="0" presId="urn:microsoft.com/office/officeart/2018/5/layout/IconCircleLabelList"/>
    <dgm:cxn modelId="{3C271E20-0B94-46C4-9FB8-B48EB23BC8F0}" type="presParOf" srcId="{E3EDB2D3-1698-46CE-B264-62950CE4007A}" destId="{42F4EE8B-36AA-4CE8-ACAD-1B09973B64C0}" srcOrd="2" destOrd="0" presId="urn:microsoft.com/office/officeart/2018/5/layout/IconCircleLabelList"/>
    <dgm:cxn modelId="{4DAB0943-078B-46C3-B580-919A1F80AE11}" type="presParOf" srcId="{E3EDB2D3-1698-46CE-B264-62950CE4007A}" destId="{2400D598-5437-48E9-B895-4762057E0EE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3F1BAD-E57C-4612-9564-557891A891F4}">
      <dsp:nvSpPr>
        <dsp:cNvPr id="0" name=""/>
        <dsp:cNvSpPr/>
      </dsp:nvSpPr>
      <dsp:spPr>
        <a:xfrm>
          <a:off x="624000" y="511037"/>
          <a:ext cx="1784250" cy="178425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4FD67B-19A1-4F19-8BE8-A44AC373B952}">
      <dsp:nvSpPr>
        <dsp:cNvPr id="0" name=""/>
        <dsp:cNvSpPr/>
      </dsp:nvSpPr>
      <dsp:spPr>
        <a:xfrm>
          <a:off x="1004250" y="891287"/>
          <a:ext cx="1023750" cy="1023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37B3C-1ABE-4782-B205-AE8577F834E4}">
      <dsp:nvSpPr>
        <dsp:cNvPr id="0" name=""/>
        <dsp:cNvSpPr/>
      </dsp:nvSpPr>
      <dsp:spPr>
        <a:xfrm>
          <a:off x="53625" y="2851037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900" i="0" kern="1200"/>
            <a:t>Speech Emotion Recognition</a:t>
          </a:r>
          <a:endParaRPr lang="en-US" sz="1900" kern="1200"/>
        </a:p>
      </dsp:txBody>
      <dsp:txXfrm>
        <a:off x="53625" y="2851037"/>
        <a:ext cx="2925000" cy="720000"/>
      </dsp:txXfrm>
    </dsp:sp>
    <dsp:sp modelId="{E9B9C2AC-AB51-4819-93BC-FB20A488FF5F}">
      <dsp:nvSpPr>
        <dsp:cNvPr id="0" name=""/>
        <dsp:cNvSpPr/>
      </dsp:nvSpPr>
      <dsp:spPr>
        <a:xfrm>
          <a:off x="4060875" y="511037"/>
          <a:ext cx="1784250" cy="178425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A2A85F-E7A2-429A-B8A1-D92CB06F1961}">
      <dsp:nvSpPr>
        <dsp:cNvPr id="0" name=""/>
        <dsp:cNvSpPr/>
      </dsp:nvSpPr>
      <dsp:spPr>
        <a:xfrm>
          <a:off x="4441125" y="891287"/>
          <a:ext cx="1023750" cy="1023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16219E-E2EC-4EB5-8964-432EDBC813E9}">
      <dsp:nvSpPr>
        <dsp:cNvPr id="0" name=""/>
        <dsp:cNvSpPr/>
      </dsp:nvSpPr>
      <dsp:spPr>
        <a:xfrm>
          <a:off x="3490500" y="2851037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900" i="0" kern="1200"/>
            <a:t>Emoji Integration</a:t>
          </a:r>
          <a:endParaRPr lang="en-US" sz="1900" kern="1200"/>
        </a:p>
      </dsp:txBody>
      <dsp:txXfrm>
        <a:off x="3490500" y="2851037"/>
        <a:ext cx="2925000" cy="720000"/>
      </dsp:txXfrm>
    </dsp:sp>
    <dsp:sp modelId="{9727A7F2-ECB8-4FE3-AD75-CF6C5EDAE5B0}">
      <dsp:nvSpPr>
        <dsp:cNvPr id="0" name=""/>
        <dsp:cNvSpPr/>
      </dsp:nvSpPr>
      <dsp:spPr>
        <a:xfrm>
          <a:off x="7497750" y="511037"/>
          <a:ext cx="1784250" cy="17842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7C66AA-5E56-4A2B-872F-C0C77F37BA9A}">
      <dsp:nvSpPr>
        <dsp:cNvPr id="0" name=""/>
        <dsp:cNvSpPr/>
      </dsp:nvSpPr>
      <dsp:spPr>
        <a:xfrm>
          <a:off x="7878000" y="891287"/>
          <a:ext cx="1023750" cy="10237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00D598-5437-48E9-B895-4762057E0EE5}">
      <dsp:nvSpPr>
        <dsp:cNvPr id="0" name=""/>
        <dsp:cNvSpPr/>
      </dsp:nvSpPr>
      <dsp:spPr>
        <a:xfrm>
          <a:off x="6927375" y="2851037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900" i="0" kern="1200"/>
            <a:t>Real-time speech Integration with emojis</a:t>
          </a:r>
          <a:endParaRPr lang="en-US" sz="1900" kern="1200"/>
        </a:p>
      </dsp:txBody>
      <dsp:txXfrm>
        <a:off x="6927375" y="2851037"/>
        <a:ext cx="2925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284A420-F50C-4C2C-B88E-E6F4EF504B6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3A6D2E-5228-4998-9E24-EFCCA024675E}"/>
              </a:ext>
            </a:extLst>
          </p:cNvPr>
          <p:cNvSpPr/>
          <p:nvPr/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D878C-9930-44AF-AE18-FCA0DAE10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802" y="852055"/>
            <a:ext cx="10380572" cy="2581463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82D608-1F8D-47BB-B595-43B7BEACA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802" y="3754582"/>
            <a:ext cx="10380572" cy="2244436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3C1DA-DAC9-422B-9450-54A7E03B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9A2B9-3E23-4C08-A5CE-698861210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2E61E-26F7-4369-8F2F-6D3CDF64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DB48DB-8E25-4F2F-8C02-5B793937255F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2BA7E3-7313-49C8-A245-A85BDEB13EB3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8455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69F7-12D5-40F0-88F0-33D60AEB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BB511-E79D-41D8-AF91-14A5C803F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05DFA-4DAF-4B30-8032-503081AEA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4FBF5-16C0-46A0-916A-4910C1B6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EA6-7E48-454C-887A-0EF3356F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064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312BAB-A07B-4FEA-8EB5-A7BD8B24C6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245A432-7E52-48B5-A8BB-13EED592E35A}"/>
              </a:ext>
            </a:extLst>
          </p:cNvPr>
          <p:cNvSpPr/>
          <p:nvPr/>
        </p:nvSpPr>
        <p:spPr>
          <a:xfrm>
            <a:off x="7813964" y="0"/>
            <a:ext cx="4378036" cy="6858000"/>
          </a:xfrm>
          <a:prstGeom prst="rect">
            <a:avLst/>
          </a:prstGeom>
          <a:ln>
            <a:noFill/>
          </a:ln>
          <a:effectLst>
            <a:outerShdw blurRad="254000" dist="152400" dir="1068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6288B6-16BD-4DEE-9187-C78963ED1D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59F7B-ED77-4251-A424-93712C6F5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39544" y="872836"/>
            <a:ext cx="2521527" cy="5119256"/>
          </a:xfrm>
        </p:spPr>
        <p:txBody>
          <a:bodyPr vert="eaVert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95692-9BD0-4EB9-B344-9A6945DB0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6746" y="872836"/>
            <a:ext cx="6634169" cy="51192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28527-7CED-4CF3-A260-649685D2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26ADDCAE-6443-42C3-9C19-F95985500186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17F65-E517-4B50-B559-FD7D59F3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581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D40B7-46EE-49D9-BE89-7E101F80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5031BF-2EA5-4128-B6AF-2D0F5A1010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976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2CCA-8D32-44C3-809A-54D0245B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9041-349C-49F8-B155-6F586287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10381205" cy="32617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E088-72B1-425B-B53B-81B134826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80451-8BF9-48B2-8E6A-9E15C833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196E-3A76-4417-BFD8-4400D16E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235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FB183B-99B9-4420-AB2D-0705685105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DF62B9-1876-4EEB-929D-B46F98265E34}"/>
              </a:ext>
            </a:extLst>
          </p:cNvPr>
          <p:cNvSpPr/>
          <p:nvPr/>
        </p:nvSpPr>
        <p:spPr>
          <a:xfrm>
            <a:off x="0" y="-2"/>
            <a:ext cx="12192000" cy="3862064"/>
          </a:xfrm>
          <a:prstGeom prst="rect">
            <a:avLst/>
          </a:prstGeom>
          <a:ln>
            <a:noFill/>
          </a:ln>
          <a:effectLst>
            <a:outerShdw blurRad="203200" dist="127000" dir="5460000" sx="96000" sy="96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F0E4DD-839A-4BD2-B5FA-FF319E87D037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92C2FB-E558-4132-AAF5-EFCED014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2056"/>
            <a:ext cx="10380572" cy="257694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20424-DA4E-467F-AC0A-D44192A54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7" y="4202832"/>
            <a:ext cx="10395116" cy="178926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39F9C-ADA9-4225-9D74-193A8894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217A73C3-B243-44D3-809D-EF8FDFBD85D4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7DEC-B96B-4D69-8B62-5156FDA6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F4AC1-9934-43DC-B9AC-322612A7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BDA60A-39CD-41D4-8AE5-0FB7FD78559C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787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AF84-4A19-4D9A-9B82-46BCBED4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73DD-26AC-4E69-A17C-538D9C7C6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800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30C23-A75F-45DF-BCCF-760C533AC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7092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C3974-73EC-4F1B-9E92-0E279ABE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C9B6D3E3-28E2-4380-A113-67698215C5F8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0B3F2-3F28-42A3-9701-A6F01F1B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7A2FC-50E7-4972-9F28-E3AC4EF9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786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5F85-77E6-4F6D-9FFA-5D76201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72836"/>
            <a:ext cx="10380572" cy="14270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C0DAE-58D1-45D9-9FC4-B0864E332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1" y="2713326"/>
            <a:ext cx="5023424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E63D7-9812-4EA1-A0A2-14D974311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801" y="3706091"/>
            <a:ext cx="5023424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5055B-04A0-47D3-90ED-135025F85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211" y="2713326"/>
            <a:ext cx="5048163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36E6E-8F64-49E6-B57C-86CF92D16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211" y="3706091"/>
            <a:ext cx="5048163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FBEAD-2827-40DA-8338-2D691325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A9EFCB61-04AD-47C9-BF79-2BD8B9CEC07A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4B88D-9C6E-4A88-985C-3ED5057A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B6A32-2D15-425F-B6A9-146AFB5C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261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1B7C-9BD5-4CF8-BAEB-A6CB78DA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85F1D3-3353-4FC6-8854-51B0BFFD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226CE6-6BEB-46DB-BD4B-9B8AE89A1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1BCCC-8B3F-40B3-91D5-52E53B2AA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374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0FBB6-4CCA-4358-9DD5-CDF2173E63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02559A-671A-4FDE-82C3-1CF8CFCF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A14275-250D-437E-BAF1-5BB3CDE64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93BDE-2A52-4AA7-B222-0F25570E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6B771E-DDF7-430C-9462-BA1D3742C84E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618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F9A0B00-F6ED-4C3A-97DC-C2AF9D62EE8B}"/>
              </a:ext>
            </a:extLst>
          </p:cNvPr>
          <p:cNvSpPr/>
          <p:nvPr/>
        </p:nvSpPr>
        <p:spPr>
          <a:xfrm>
            <a:off x="79067" y="0"/>
            <a:ext cx="4998624" cy="6858000"/>
          </a:xfrm>
          <a:prstGeom prst="rect">
            <a:avLst/>
          </a:prstGeom>
          <a:ln>
            <a:noFill/>
          </a:ln>
          <a:effectLst>
            <a:outerShdw blurRad="228600" dist="1143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3B025FD9-B9EF-4F5C-B67D-3485253B7A6A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F545CD-A200-4C66-BF9A-9B839D0CE64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10916-EEE9-418C-B24A-EC09A6D2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37" y="872836"/>
            <a:ext cx="4560525" cy="2281050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3A0F4-FD98-409E-B41A-5F4352C6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781" y="872837"/>
            <a:ext cx="4520593" cy="5140036"/>
          </a:xfrm>
        </p:spPr>
        <p:txBody>
          <a:bodyPr>
            <a:normAutofit/>
          </a:bodyPr>
          <a:lstStyle>
            <a:lvl1pPr algn="l">
              <a:defRPr sz="2800"/>
            </a:lvl1pPr>
            <a:lvl2pPr algn="l">
              <a:defRPr sz="2400"/>
            </a:lvl2pPr>
            <a:lvl3pPr algn="l">
              <a:defRPr sz="2000"/>
            </a:lvl3pPr>
            <a:lvl4pPr algn="l">
              <a:defRPr sz="1800"/>
            </a:lvl4pPr>
            <a:lvl5pPr algn="l"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ABF6F-6E7C-4B3F-B205-09361DA58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537" y="3442854"/>
            <a:ext cx="4560525" cy="257694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5198D-8500-4277-AA5D-3C3D8FDDCF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962E767E-8A14-4E70-91B9-2101CBC4D7BD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D219F-027A-4632-9FB0-BD098D56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79253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0C82B-C7DC-434D-8768-DE9D1176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8CCC603-9605-46C8-9034-8DAE6AC40DD9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BBF1D9-8F8F-45A3-BDB4-952D0FB20A4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922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BEB8797-B080-41A6-B14E-8DC7F0F27E4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C6C7272-A552-46B3-992F-F5ADD5AA2443}"/>
              </a:ext>
            </a:extLst>
          </p:cNvPr>
          <p:cNvSpPr/>
          <p:nvPr/>
        </p:nvSpPr>
        <p:spPr>
          <a:xfrm>
            <a:off x="-1" y="0"/>
            <a:ext cx="608767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F6AD1-1E6C-46AF-8431-6627180F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33" y="858981"/>
            <a:ext cx="4556749" cy="2281052"/>
          </a:xfrm>
        </p:spPr>
        <p:txBody>
          <a:bodyPr anchor="b"/>
          <a:lstStyle>
            <a:lvl1pPr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A91F9-760E-4CF4-8A03-FA1482C35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59826" y="865909"/>
            <a:ext cx="4582548" cy="51261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9A9D5-BA6E-4C4A-88A0-5BB86958B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8733" y="3429000"/>
            <a:ext cx="4556749" cy="2590800"/>
          </a:xfrm>
        </p:spPr>
        <p:txBody>
          <a:bodyPr/>
          <a:lstStyle>
            <a:lvl1pPr marL="0" indent="0">
              <a:buNone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6899E-70A1-4EFB-87EC-6C4F3BC0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01AF0C4B-5A4A-45CA-ABEC-10F107160D3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4B05-4931-4BC8-BD43-9E6B944B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ABE5D-7EA4-4D33-B23E-52E640CB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F0DB5EA-94EC-4DB5-B8E5-B454005C1552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99FF82-B951-46E6-AEA7-0993C867FB6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06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38E7D36-B1C9-463C-983F-AEA5810A60D0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B9A221-B33F-47C2-85FF-2C8F363D797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0E0EF1-7626-4514-9337-271DD661B1E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5F0B1492-9A00-4F80-8771-0BB2C2C4353C}"/>
              </a:ext>
            </a:extLst>
          </p:cNvPr>
          <p:cNvSpPr/>
          <p:nvPr/>
        </p:nvSpPr>
        <p:spPr>
          <a:xfrm>
            <a:off x="0" y="-2"/>
            <a:ext cx="12188952" cy="254441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62805-4F8E-44FE-905C-2C3F1A2B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5021C-0380-49AA-ADA1-A8B473FBF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9" y="2750126"/>
            <a:ext cx="10381205" cy="326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A2409-F298-40BF-BFAC-65A3E71D2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2481" y="624007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989806E-8E94-473C-AEE7-BE6F15F8553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99D8-4DBF-4BB2-8D2B-65592ADC90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2481" y="2361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99666-11C3-48A1-966C-439EBF9D9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smtClean="0">
                <a:solidFill>
                  <a:schemeClr val="tx1"/>
                </a:solidFill>
                <a:latin typeface="Bierstadt" panose="020B0504020202020204" pitchFamily="34" charset="0"/>
                <a:ea typeface="+mn-ea"/>
                <a:cs typeface="+mn-cs"/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FAC7B62-8ACC-41ED-80AB-8D1CDF38B9E4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5FF525-9A83-4625-99D9-B267BDE077E7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553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zenodo.org/records/1188976#.X4sE0tDXKU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650F81D8-60BF-43DE-9145-74AB655E4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eo 3" descr="Emojis">
            <a:extLst>
              <a:ext uri="{FF2B5EF4-FFF2-40B4-BE49-F238E27FC236}">
                <a16:creationId xmlns:a16="http://schemas.microsoft.com/office/drawing/2014/main" id="{E5A8D82A-58AE-390F-F877-1A73D34FD6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"/>
            <a:ext cx="12191979" cy="685799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5830D2-F2AE-4DD8-B586-89B097791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8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47BDDE-2A1A-457C-BEC0-E40FDB36CA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3712191"/>
            <a:ext cx="12192000" cy="3145807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6BF35E-037E-6234-14EC-4F1AAFFF3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69038" y="323952"/>
            <a:ext cx="5474257" cy="4725564"/>
          </a:xfrm>
        </p:spPr>
        <p:txBody>
          <a:bodyPr anchor="t">
            <a:normAutofit/>
          </a:bodyPr>
          <a:lstStyle/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Emotion Recognition and Emoji Integration</a:t>
            </a:r>
            <a:b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99A954-8898-8937-0535-645D3639C4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69039" y="1661276"/>
            <a:ext cx="4755046" cy="3622700"/>
          </a:xfrm>
        </p:spPr>
        <p:txBody>
          <a:bodyPr anchor="b">
            <a:normAutofit/>
          </a:bodyPr>
          <a:lstStyle/>
          <a:p>
            <a:pPr algn="r"/>
            <a:r>
              <a:rPr lang="en-IN" dirty="0"/>
              <a:t>Team Members: </a:t>
            </a:r>
          </a:p>
          <a:p>
            <a:pPr algn="r"/>
            <a:r>
              <a:rPr lang="en-IN" dirty="0"/>
              <a:t>V.Srinath</a:t>
            </a:r>
          </a:p>
          <a:p>
            <a:pPr algn="r"/>
            <a:r>
              <a:rPr lang="en-IN" dirty="0"/>
              <a:t>T.Kinshuk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928481"/>
            <a:ext cx="12192000" cy="939092"/>
          </a:xfrm>
          <a:prstGeom prst="rect">
            <a:avLst/>
          </a:prstGeom>
          <a:ln>
            <a:noFill/>
          </a:ln>
          <a:effectLst>
            <a:outerShdw blurRad="203200" dist="101600" dir="1212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F9357EB-7D54-4539-B1CD-2F21C5F24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0725878" y="6088919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34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4DA2F9-F676-5506-D1BC-7083161A3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19" y="1942234"/>
            <a:ext cx="4480638" cy="34688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A4864-736D-62C9-B9EA-D9E912D5C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863" y="1942234"/>
            <a:ext cx="4480637" cy="32298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37DD54-B5CE-30CC-1081-9AB6754F68A5}"/>
              </a:ext>
            </a:extLst>
          </p:cNvPr>
          <p:cNvSpPr txBox="1"/>
          <p:nvPr/>
        </p:nvSpPr>
        <p:spPr>
          <a:xfrm>
            <a:off x="638175" y="533400"/>
            <a:ext cx="5953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3300218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321CE0-367D-3A30-61D3-3299F66AE4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0"/>
          <a:stretch/>
        </p:blipFill>
        <p:spPr>
          <a:xfrm>
            <a:off x="2419053" y="1514475"/>
            <a:ext cx="6858594" cy="49741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C43C6C-9FEC-899B-EB31-674D8387C18F}"/>
              </a:ext>
            </a:extLst>
          </p:cNvPr>
          <p:cNvSpPr txBox="1"/>
          <p:nvPr/>
        </p:nvSpPr>
        <p:spPr>
          <a:xfrm>
            <a:off x="666750" y="638175"/>
            <a:ext cx="46101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confusion matrix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8025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Slide Background">
            <a:extLst>
              <a:ext uri="{FF2B5EF4-FFF2-40B4-BE49-F238E27FC236}">
                <a16:creationId xmlns:a16="http://schemas.microsoft.com/office/drawing/2014/main" id="{562D006A-2C60-4A71-839A-E2FBC83751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3BF094EA-C61C-48DB-BBB4-456C87618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360" y="0"/>
            <a:ext cx="6241773" cy="6858000"/>
          </a:xfrm>
          <a:prstGeom prst="rect">
            <a:avLst/>
          </a:prstGeom>
          <a:ln>
            <a:noFill/>
          </a:ln>
          <a:effectLst>
            <a:outerShdw blurRad="381000" dist="254000" dir="1980000" sx="92000" sy="92000" algn="t" rotWithShape="0">
              <a:srgbClr val="000000">
                <a:alpha val="2666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DB8D41-C88D-A44A-15CA-64829F80A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243404"/>
            <a:ext cx="4114799" cy="3802120"/>
          </a:xfrm>
        </p:spPr>
        <p:txBody>
          <a:bodyPr vert="horz" lIns="91440" tIns="45720" rIns="91440" bIns="45720" rtlCol="0" anchor="t">
            <a:normAutofit/>
          </a:bodyPr>
          <a:lstStyle/>
          <a:p>
            <a:br>
              <a:rPr lang="en-US" sz="4100" dirty="0"/>
            </a:br>
            <a:br>
              <a:rPr lang="en-US" sz="4100" dirty="0"/>
            </a:br>
            <a:r>
              <a:rPr lang="en-US" sz="4100" dirty="0"/>
              <a:t>Results</a:t>
            </a:r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B1B82496-8DCE-49B5-ABDF-FE80082FB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30413" cy="1874237"/>
          </a:xfrm>
          <a:prstGeom prst="rect">
            <a:avLst/>
          </a:prstGeom>
          <a:ln>
            <a:noFill/>
          </a:ln>
          <a:effectLst>
            <a:outerShdw blurRad="228600" dist="152400" dir="822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84C4F71-B2F9-47A9-A4D9-7548A474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222" y="98588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86E672E-9FE5-4FD7-4910-F227AD4C0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749" y="313976"/>
            <a:ext cx="5431665" cy="2973837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1318E2-E9FE-7195-16DE-BBCDA12E80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25749" y="3733580"/>
            <a:ext cx="5431666" cy="262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46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69191B-7CAB-1BB6-8D3C-AE174B6B1483}"/>
              </a:ext>
            </a:extLst>
          </p:cNvPr>
          <p:cNvSpPr txBox="1"/>
          <p:nvPr/>
        </p:nvSpPr>
        <p:spPr>
          <a:xfrm>
            <a:off x="809625" y="685800"/>
            <a:ext cx="48482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UI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A4262-B294-3847-A79D-1AA8FD943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2099157"/>
            <a:ext cx="2543175" cy="33777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61A7A9-BED8-6ECE-C580-A4E9F405A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082" y="2099157"/>
            <a:ext cx="2240362" cy="337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214F58-00DA-55C4-C53E-54A2C9BD1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4276" y="2099156"/>
            <a:ext cx="1935648" cy="337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541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Slide Background">
            <a:extLst>
              <a:ext uri="{FF2B5EF4-FFF2-40B4-BE49-F238E27FC236}">
                <a16:creationId xmlns:a16="http://schemas.microsoft.com/office/drawing/2014/main" id="{56927B1C-2055-4F66-A747-7DB82B79E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A92B251-4A53-4024-BFEB-4894511C7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69106" cy="6858000"/>
          </a:xfrm>
          <a:prstGeom prst="rect">
            <a:avLst/>
          </a:prstGeom>
          <a:ln>
            <a:noFill/>
          </a:ln>
          <a:effectLst>
            <a:outerShdw blurRad="381000" dist="2540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F68856-FF8A-1B00-256C-887793B7A8A2}"/>
              </a:ext>
            </a:extLst>
          </p:cNvPr>
          <p:cNvSpPr txBox="1"/>
          <p:nvPr/>
        </p:nvSpPr>
        <p:spPr>
          <a:xfrm>
            <a:off x="760607" y="1537935"/>
            <a:ext cx="4582492" cy="18910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Timeline 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8A448B8-5E47-4A21-B872-FCB55AD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FD10FBB-5E27-FEB3-EAFE-03B7F3683C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7456175"/>
              </p:ext>
            </p:extLst>
          </p:nvPr>
        </p:nvGraphicFramePr>
        <p:xfrm>
          <a:off x="6543832" y="345171"/>
          <a:ext cx="4549596" cy="63738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27827">
                  <a:extLst>
                    <a:ext uri="{9D8B030D-6E8A-4147-A177-3AD203B41FA5}">
                      <a16:colId xmlns:a16="http://schemas.microsoft.com/office/drawing/2014/main" val="989976838"/>
                    </a:ext>
                  </a:extLst>
                </a:gridCol>
                <a:gridCol w="946618">
                  <a:extLst>
                    <a:ext uri="{9D8B030D-6E8A-4147-A177-3AD203B41FA5}">
                      <a16:colId xmlns:a16="http://schemas.microsoft.com/office/drawing/2014/main" val="4107168584"/>
                    </a:ext>
                  </a:extLst>
                </a:gridCol>
                <a:gridCol w="975151">
                  <a:extLst>
                    <a:ext uri="{9D8B030D-6E8A-4147-A177-3AD203B41FA5}">
                      <a16:colId xmlns:a16="http://schemas.microsoft.com/office/drawing/2014/main" val="2712524160"/>
                    </a:ext>
                  </a:extLst>
                </a:gridCol>
              </a:tblGrid>
              <a:tr h="3028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Task Description</a:t>
                      </a:r>
                      <a:endParaRPr lang="en-IN" sz="1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77" marR="571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Srinath</a:t>
                      </a:r>
                      <a:endParaRPr lang="en-IN" sz="1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77" marR="571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Kinshuk</a:t>
                      </a:r>
                      <a:endParaRPr lang="en-IN" sz="1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77" marR="57177" marT="0" marB="0"/>
                </a:tc>
                <a:extLst>
                  <a:ext uri="{0D108BD9-81ED-4DB2-BD59-A6C34878D82A}">
                    <a16:rowId xmlns:a16="http://schemas.microsoft.com/office/drawing/2014/main" val="1443442428"/>
                  </a:ext>
                </a:extLst>
              </a:tr>
              <a:tr h="3028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Planning </a:t>
                      </a:r>
                      <a:endParaRPr lang="en-IN" sz="1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77" marR="571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week</a:t>
                      </a:r>
                      <a:endParaRPr lang="en-IN" sz="1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77" marR="571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week</a:t>
                      </a:r>
                      <a:endParaRPr lang="en-IN" sz="1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77" marR="57177" marT="0" marB="0"/>
                </a:tc>
                <a:extLst>
                  <a:ext uri="{0D108BD9-81ED-4DB2-BD59-A6C34878D82A}">
                    <a16:rowId xmlns:a16="http://schemas.microsoft.com/office/drawing/2014/main" val="1834144826"/>
                  </a:ext>
                </a:extLst>
              </a:tr>
              <a:tr h="3028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  <a:endParaRPr lang="en-IN" sz="1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77" marR="571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week</a:t>
                      </a:r>
                      <a:endParaRPr lang="en-IN" sz="1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77" marR="571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week</a:t>
                      </a:r>
                      <a:endParaRPr lang="en-IN" sz="1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77" marR="57177" marT="0" marB="0"/>
                </a:tc>
                <a:extLst>
                  <a:ext uri="{0D108BD9-81ED-4DB2-BD59-A6C34878D82A}">
                    <a16:rowId xmlns:a16="http://schemas.microsoft.com/office/drawing/2014/main" val="2574220380"/>
                  </a:ext>
                </a:extLst>
              </a:tr>
              <a:tr h="5734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 Acquisition and Preparation</a:t>
                      </a:r>
                      <a:endParaRPr lang="en-IN" sz="1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77" marR="571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weeks</a:t>
                      </a:r>
                      <a:endParaRPr lang="en-IN" sz="1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77" marR="571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weeks</a:t>
                      </a:r>
                      <a:endParaRPr lang="en-IN" sz="1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77" marR="57177" marT="0" marB="0"/>
                </a:tc>
                <a:extLst>
                  <a:ext uri="{0D108BD9-81ED-4DB2-BD59-A6C34878D82A}">
                    <a16:rowId xmlns:a16="http://schemas.microsoft.com/office/drawing/2014/main" val="623022066"/>
                  </a:ext>
                </a:extLst>
              </a:tr>
              <a:tr h="3028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Technical Development</a:t>
                      </a:r>
                      <a:endParaRPr lang="en-IN" sz="1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77" marR="571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77" marR="571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77" marR="57177" marT="0" marB="0"/>
                </a:tc>
                <a:extLst>
                  <a:ext uri="{0D108BD9-81ED-4DB2-BD59-A6C34878D82A}">
                    <a16:rowId xmlns:a16="http://schemas.microsoft.com/office/drawing/2014/main" val="433722079"/>
                  </a:ext>
                </a:extLst>
              </a:tr>
              <a:tr h="5734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 Extraction Implementation</a:t>
                      </a:r>
                      <a:endParaRPr lang="en-IN" sz="1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77" marR="571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week</a:t>
                      </a:r>
                      <a:endParaRPr lang="en-IN" sz="1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77" marR="571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77" marR="57177" marT="0" marB="0"/>
                </a:tc>
                <a:extLst>
                  <a:ext uri="{0D108BD9-81ED-4DB2-BD59-A6C34878D82A}">
                    <a16:rowId xmlns:a16="http://schemas.microsoft.com/office/drawing/2014/main" val="443804719"/>
                  </a:ext>
                </a:extLst>
              </a:tr>
              <a:tr h="5734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Emotion Recognition Model Development</a:t>
                      </a:r>
                      <a:endParaRPr lang="en-IN" sz="1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77" marR="571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77" marR="571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weeks</a:t>
                      </a:r>
                      <a:endParaRPr lang="en-IN" sz="1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77" marR="57177" marT="0" marB="0"/>
                </a:tc>
                <a:extLst>
                  <a:ext uri="{0D108BD9-81ED-4DB2-BD59-A6C34878D82A}">
                    <a16:rowId xmlns:a16="http://schemas.microsoft.com/office/drawing/2014/main" val="2471734739"/>
                  </a:ext>
                </a:extLst>
              </a:tr>
              <a:tr h="5734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Real-Time Audio Processing Implementation</a:t>
                      </a:r>
                      <a:endParaRPr lang="en-IN" sz="1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77" marR="571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weeks</a:t>
                      </a:r>
                      <a:endParaRPr lang="en-IN" sz="1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77" marR="571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77" marR="57177" marT="0" marB="0"/>
                </a:tc>
                <a:extLst>
                  <a:ext uri="{0D108BD9-81ED-4DB2-BD59-A6C34878D82A}">
                    <a16:rowId xmlns:a16="http://schemas.microsoft.com/office/drawing/2014/main" val="2799607922"/>
                  </a:ext>
                </a:extLst>
              </a:tr>
              <a:tr h="5734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Emotion-to-Emoji Mapping System Development</a:t>
                      </a:r>
                      <a:endParaRPr lang="en-IN" sz="1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77" marR="571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weeks</a:t>
                      </a:r>
                      <a:endParaRPr lang="en-IN" sz="1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77" marR="571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77" marR="57177" marT="0" marB="0"/>
                </a:tc>
                <a:extLst>
                  <a:ext uri="{0D108BD9-81ED-4DB2-BD59-A6C34878D82A}">
                    <a16:rowId xmlns:a16="http://schemas.microsoft.com/office/drawing/2014/main" val="690347437"/>
                  </a:ext>
                </a:extLst>
              </a:tr>
              <a:tr h="3028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Integration</a:t>
                      </a:r>
                      <a:endParaRPr lang="en-IN" sz="1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77" marR="571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77" marR="571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weeks</a:t>
                      </a:r>
                      <a:endParaRPr lang="en-IN" sz="1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77" marR="57177" marT="0" marB="0"/>
                </a:tc>
                <a:extLst>
                  <a:ext uri="{0D108BD9-81ED-4DB2-BD59-A6C34878D82A}">
                    <a16:rowId xmlns:a16="http://schemas.microsoft.com/office/drawing/2014/main" val="2023895501"/>
                  </a:ext>
                </a:extLst>
              </a:tr>
              <a:tr h="5734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Interface Design and Implementation</a:t>
                      </a:r>
                      <a:endParaRPr lang="en-IN" sz="1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77" marR="571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weeks</a:t>
                      </a:r>
                      <a:endParaRPr lang="en-IN" sz="1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77" marR="571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77" marR="57177" marT="0" marB="0"/>
                </a:tc>
                <a:extLst>
                  <a:ext uri="{0D108BD9-81ED-4DB2-BD59-A6C34878D82A}">
                    <a16:rowId xmlns:a16="http://schemas.microsoft.com/office/drawing/2014/main" val="1612279597"/>
                  </a:ext>
                </a:extLst>
              </a:tr>
              <a:tr h="3028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Testing and Validation</a:t>
                      </a:r>
                      <a:endParaRPr lang="en-IN" sz="1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77" marR="571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77" marR="571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77" marR="57177" marT="0" marB="0"/>
                </a:tc>
                <a:extLst>
                  <a:ext uri="{0D108BD9-81ED-4DB2-BD59-A6C34878D82A}">
                    <a16:rowId xmlns:a16="http://schemas.microsoft.com/office/drawing/2014/main" val="3430332809"/>
                  </a:ext>
                </a:extLst>
              </a:tr>
              <a:tr h="5734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Testing and Debugging</a:t>
                      </a:r>
                      <a:endParaRPr lang="en-IN" sz="1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77" marR="571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weeks</a:t>
                      </a:r>
                      <a:endParaRPr lang="en-IN" sz="1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77" marR="571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weeks</a:t>
                      </a:r>
                      <a:endParaRPr lang="en-IN" sz="1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77" marR="57177" marT="0" marB="0"/>
                </a:tc>
                <a:extLst>
                  <a:ext uri="{0D108BD9-81ED-4DB2-BD59-A6C34878D82A}">
                    <a16:rowId xmlns:a16="http://schemas.microsoft.com/office/drawing/2014/main" val="2119796577"/>
                  </a:ext>
                </a:extLst>
              </a:tr>
              <a:tr h="3028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77" marR="571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77" marR="571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77" marR="57177" marT="0" marB="0"/>
                </a:tc>
                <a:extLst>
                  <a:ext uri="{0D108BD9-81ED-4DB2-BD59-A6C34878D82A}">
                    <a16:rowId xmlns:a16="http://schemas.microsoft.com/office/drawing/2014/main" val="17394258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0663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AB359-4C3B-18DC-16D7-8B1CAF399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8DA91-EE0D-078F-49B0-06F2B7D22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56" y="2737229"/>
            <a:ext cx="11517287" cy="3261789"/>
          </a:xfrm>
        </p:spPr>
        <p:txBody>
          <a:bodyPr/>
          <a:lstStyle/>
          <a:p>
            <a:pPr algn="just"/>
            <a:r>
              <a:rPr lang="en-IN" dirty="0"/>
              <a:t>[1]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Ye, X. -C. Wen, Y. Wei, Y. Xu, K. Liu and H. Shan, "Temporal Modeling Matters: A Novel Temporal Emotional Modeling Approach for Speech Emotion Recognition," ICASSP 2023 - 2023 IEEE International Conference on Acoustics, Speech and Signal Processing (ICASSP), Rhodes Island, Greece, 2023, pp. 1-5, doi: 10.1109/ICASSP49357.2023.10096370.</a:t>
            </a:r>
          </a:p>
          <a:p>
            <a:pPr algn="just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A. Iqbal and K. Barua, "A Real-time Emotion Recognition from Speech using Gradient Boosting," 2019 International Conference on Electrical, Computer and Communication Engineering (ECCE), Cox'sBazar, Bangladesh, 2019, pp. 1-5, doi: 10.1109/ECACE.2019.8679271.</a:t>
            </a:r>
          </a:p>
          <a:p>
            <a:pPr algn="just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https://zenodo.org/records/1188976#.X4sE0tDXKUl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-Dataset</a:t>
            </a:r>
          </a:p>
        </p:txBody>
      </p:sp>
    </p:spTree>
    <p:extLst>
      <p:ext uri="{BB962C8B-B14F-4D97-AF65-F5344CB8AC3E}">
        <p14:creationId xmlns:p14="http://schemas.microsoft.com/office/powerpoint/2010/main" val="115379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12BC11-0F7B-D8A8-DEC7-0C529060F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582" y="858983"/>
            <a:ext cx="3968783" cy="807892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br>
              <a:rPr lang="en-IN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br>
              <a:rPr lang="en-IN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pic>
        <p:nvPicPr>
          <p:cNvPr id="5" name="Picture 4" descr="White puzzle with one red piece">
            <a:extLst>
              <a:ext uri="{FF2B5EF4-FFF2-40B4-BE49-F238E27FC236}">
                <a16:creationId xmlns:a16="http://schemas.microsoft.com/office/drawing/2014/main" id="{21B6DB87-6778-6627-7913-5B906E543B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58" r="23054"/>
          <a:stretch/>
        </p:blipFill>
        <p:spPr>
          <a:xfrm>
            <a:off x="-1" y="-2"/>
            <a:ext cx="6374929" cy="68580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F6D70-7332-5815-618A-391684B71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1776" y="2133600"/>
            <a:ext cx="4175590" cy="4106479"/>
          </a:xfrm>
        </p:spPr>
        <p:txBody>
          <a:bodyPr anchor="ctr">
            <a:normAutofit fontScale="85000" lnSpcReduction="20000"/>
          </a:bodyPr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 and Background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 worked on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 methods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diagram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Novelty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Timeline 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IN" sz="1200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IN" sz="1200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IN" sz="12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901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miley face made from capsules">
            <a:extLst>
              <a:ext uri="{FF2B5EF4-FFF2-40B4-BE49-F238E27FC236}">
                <a16:creationId xmlns:a16="http://schemas.microsoft.com/office/drawing/2014/main" id="{D8F0D8BC-B71F-C112-12AC-FBDC481671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21" r="24681" b="2"/>
          <a:stretch/>
        </p:blipFill>
        <p:spPr>
          <a:xfrm>
            <a:off x="8466" y="16932"/>
            <a:ext cx="5410198" cy="6858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F950A7-5F94-0E60-2957-8EDB2F93A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IN" sz="4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Motivation and Background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E912D-BD6C-008F-564A-601B98688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 fontScale="92500"/>
          </a:bodyPr>
          <a:lstStyle/>
          <a:p>
            <a:pPr marL="0" indent="0"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video chats have become commonplace, the lack of facial expressions and body language can make effective emotional communication difficult. This project intends to bridge the communication gap by developing a system for real-time voice emotion identification, which will generate real-time visual representations (emojis) that dynamically reflect the speaker's emotions by analyzing emotional clues within spoken words.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067188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Slide Background">
            <a:extLst>
              <a:ext uri="{FF2B5EF4-FFF2-40B4-BE49-F238E27FC236}">
                <a16:creationId xmlns:a16="http://schemas.microsoft.com/office/drawing/2014/main" id="{924D84CD-5280-4B52-B96E-8EDAA2B20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1641378"/>
          </a:xfrm>
          <a:prstGeom prst="rect">
            <a:avLst/>
          </a:prstGeom>
          <a:ln>
            <a:noFill/>
          </a:ln>
          <a:effectLst>
            <a:outerShdw blurRad="114300" dist="63500" dir="5460000" sx="95000" sy="95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D796FF-B8F2-01E7-DA70-CE46F69B7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296712"/>
            <a:ext cx="9906199" cy="1157242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Objectives</a:t>
            </a:r>
            <a:endParaRPr lang="en-IN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1FF92BA-874E-408A-BFAD-416A7FFE5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8B5029-0F75-00D6-0108-1DCEF793C7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3809770"/>
              </p:ext>
            </p:extLst>
          </p:nvPr>
        </p:nvGraphicFramePr>
        <p:xfrm>
          <a:off x="762000" y="1929788"/>
          <a:ext cx="9906000" cy="4082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5265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Slide Background">
            <a:extLst>
              <a:ext uri="{FF2B5EF4-FFF2-40B4-BE49-F238E27FC236}">
                <a16:creationId xmlns:a16="http://schemas.microsoft.com/office/drawing/2014/main" id="{10C92917-A828-4B36-95DE-11CA4F9C2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 useBgFill="1">
        <p:nvSpPr>
          <p:cNvPr id="27" name="Rectangle 22">
            <a:extLst>
              <a:ext uri="{FF2B5EF4-FFF2-40B4-BE49-F238E27FC236}">
                <a16:creationId xmlns:a16="http://schemas.microsoft.com/office/drawing/2014/main" id="{E335820B-3A29-42C5-AA8D-10ECA43CD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4809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1FF135-A276-2D6F-39F4-0E29B4985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9906799" cy="1161594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Novelty</a:t>
            </a:r>
          </a:p>
        </p:txBody>
      </p:sp>
      <p:pic>
        <p:nvPicPr>
          <p:cNvPr id="18" name="Graphic 17" descr="Funny Face Outline">
            <a:extLst>
              <a:ext uri="{FF2B5EF4-FFF2-40B4-BE49-F238E27FC236}">
                <a16:creationId xmlns:a16="http://schemas.microsoft.com/office/drawing/2014/main" id="{70114C22-4159-75E4-8E05-D6D216DD8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5182" y="2571501"/>
            <a:ext cx="3427516" cy="342751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F1BE0-77FE-A758-5722-1DACCFC44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9081" y="2638498"/>
            <a:ext cx="4119258" cy="3601581"/>
          </a:xfrm>
        </p:spPr>
        <p:txBody>
          <a:bodyPr anchor="ctr">
            <a:norm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novelty in our project lies in combining speech emotion recognition with real-time emoji-based reactions in video chats. This has the potential to improve user experiences and provide a new layer of communication to video calls.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5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B65C0385-5E30-4D2E-AF9F-4639659D3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FB66B5-0DCE-404D-B0A0-E1E48E7BB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278235"/>
            <a:ext cx="5346796" cy="4579763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Close-up of a silver vintage microphone">
            <a:extLst>
              <a:ext uri="{FF2B5EF4-FFF2-40B4-BE49-F238E27FC236}">
                <a16:creationId xmlns:a16="http://schemas.microsoft.com/office/drawing/2014/main" id="{6F4ED722-7FCE-8FB7-580D-D87B747CB9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11" r="8131" b="-2"/>
          <a:stretch/>
        </p:blipFill>
        <p:spPr>
          <a:xfrm>
            <a:off x="20" y="2284809"/>
            <a:ext cx="5346777" cy="4573191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335820B-3A29-42C5-AA8D-10ECA43CD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4809"/>
          </a:xfrm>
          <a:prstGeom prst="rect">
            <a:avLst/>
          </a:prstGeom>
          <a:ln>
            <a:noFill/>
          </a:ln>
          <a:effectLst>
            <a:outerShdw blurRad="254000" dist="127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7BFB19-01FB-015D-0B2A-33407965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263" y="858983"/>
            <a:ext cx="9906799" cy="1161594"/>
          </a:xfrm>
        </p:spPr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 worked on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DC4EFEAD-7311-C10B-BE51-880F139AD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7512" y="2638498"/>
            <a:ext cx="5111222" cy="3601581"/>
          </a:xfrm>
        </p:spPr>
        <p:txBody>
          <a:bodyPr anchor="ctr"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Ryerson Audio-Visual Database of Emotional Speech and Song (RAVDESS)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Audio speech Actors – 24 actors files each actor consists 60 recordings.                     			      Total=1440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Audio song Actors – 24 actors files each actor consists 44 recordings. </a:t>
            </a:r>
          </a:p>
          <a:p>
            <a:r>
              <a:rPr lang="en-IN" sz="2000" dirty="0"/>
              <a:t>                                              Total=1056 files</a:t>
            </a:r>
          </a:p>
          <a:p>
            <a:endParaRPr lang="en-IN" sz="20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967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">
            <a:extLst>
              <a:ext uri="{FF2B5EF4-FFF2-40B4-BE49-F238E27FC236}">
                <a16:creationId xmlns:a16="http://schemas.microsoft.com/office/drawing/2014/main" id="{EEDFD83B-474E-42D8-99FD-25099162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18AC0D4-F32D-4067-9F63-E553F4AFF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2806021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55297D-57E5-51E2-C166-9B825C184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384048"/>
            <a:ext cx="4889190" cy="2121408"/>
          </a:xfrm>
        </p:spPr>
        <p:txBody>
          <a:bodyPr anchor="ctr">
            <a:norm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 Methods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BB55A-4FEF-72C9-64D3-112F44152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6209" y="384048"/>
            <a:ext cx="4492286" cy="2121407"/>
          </a:xfrm>
        </p:spPr>
        <p:txBody>
          <a:bodyPr anchor="ctr">
            <a:normAutofit/>
          </a:bodyPr>
          <a:lstStyle/>
          <a:p>
            <a:endParaRPr lang="en-IN" sz="2000" dirty="0"/>
          </a:p>
          <a:p>
            <a:endParaRPr lang="en-IN" sz="2000" dirty="0"/>
          </a:p>
          <a:p>
            <a:r>
              <a:rPr lang="en-IN" sz="2000" dirty="0"/>
              <a:t> </a:t>
            </a:r>
          </a:p>
          <a:p>
            <a:endParaRPr lang="en-IN" sz="20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499B2F-6D89-41AB-B19D-C0493939F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98588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CC2A17C-C69D-29C7-410D-DC695CF22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81" y="3095625"/>
            <a:ext cx="5523087" cy="3028949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B71D54-C544-4D83-6238-7DDA36138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240" y="3257550"/>
            <a:ext cx="5672585" cy="2867024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2175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93E6ED-3595-D061-9FAD-353908072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89" y="589977"/>
            <a:ext cx="10577477" cy="24309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59D5AA-5F98-3AF1-1F02-56E9A1A66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43" y="3676309"/>
            <a:ext cx="10463167" cy="245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45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68F183-28ED-5A1E-2E1C-0C4C46901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666" y="334433"/>
            <a:ext cx="7535334" cy="61891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CE5B89-B900-7FB1-688C-45937BC6A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174" y="1735667"/>
            <a:ext cx="3529893" cy="262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428425"/>
      </p:ext>
    </p:extLst>
  </p:cSld>
  <p:clrMapOvr>
    <a:masterClrMapping/>
  </p:clrMapOvr>
</p:sld>
</file>

<file path=ppt/theme/theme1.xml><?xml version="1.0" encoding="utf-8"?>
<a:theme xmlns:a="http://schemas.openxmlformats.org/drawingml/2006/main" name="BevelVTI">
  <a:themeElements>
    <a:clrScheme name="AnalogousFromDarkSeedLeftStep">
      <a:dk1>
        <a:srgbClr val="000000"/>
      </a:dk1>
      <a:lt1>
        <a:srgbClr val="FFFFFF"/>
      </a:lt1>
      <a:dk2>
        <a:srgbClr val="3E3023"/>
      </a:dk2>
      <a:lt2>
        <a:srgbClr val="E7E2E8"/>
      </a:lt2>
      <a:accent1>
        <a:srgbClr val="42B721"/>
      </a:accent1>
      <a:accent2>
        <a:srgbClr val="77B013"/>
      </a:accent2>
      <a:accent3>
        <a:srgbClr val="AAA31E"/>
      </a:accent3>
      <a:accent4>
        <a:srgbClr val="D57C17"/>
      </a:accent4>
      <a:accent5>
        <a:srgbClr val="E73F29"/>
      </a:accent5>
      <a:accent6>
        <a:srgbClr val="D51751"/>
      </a:accent6>
      <a:hlink>
        <a:srgbClr val="BF633F"/>
      </a:hlink>
      <a:folHlink>
        <a:srgbClr val="7F7F7F"/>
      </a:folHlink>
    </a:clrScheme>
    <a:fontScheme name="Custom 53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velVTI" id="{C9E5F598-602B-46C1-AA16-073CEB959654}" vid="{2AE1FD39-65AD-4D34-93E9-C7019D0ECB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1712</TotalTime>
  <Words>450</Words>
  <Application>Microsoft Office PowerPoint</Application>
  <PresentationFormat>Widescreen</PresentationFormat>
  <Paragraphs>84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Bierstadt</vt:lpstr>
      <vt:lpstr>Calibri</vt:lpstr>
      <vt:lpstr>Times New Roman</vt:lpstr>
      <vt:lpstr>Wingdings</vt:lpstr>
      <vt:lpstr>BevelVTI</vt:lpstr>
      <vt:lpstr>Real-Time Emotion Recognition and Emoji Integration </vt:lpstr>
      <vt:lpstr> Agenda </vt:lpstr>
      <vt:lpstr>Motivation and Background</vt:lpstr>
      <vt:lpstr>Objectives</vt:lpstr>
      <vt:lpstr>Novelty</vt:lpstr>
      <vt:lpstr>Datasets worked on</vt:lpstr>
      <vt:lpstr>Preprocessing Methods </vt:lpstr>
      <vt:lpstr>PowerPoint Presentation</vt:lpstr>
      <vt:lpstr>PowerPoint Presentation</vt:lpstr>
      <vt:lpstr>PowerPoint Presentation</vt:lpstr>
      <vt:lpstr>PowerPoint Presentation</vt:lpstr>
      <vt:lpstr>  Results</vt:lpstr>
      <vt:lpstr>PowerPoint Presentation</vt:lpstr>
      <vt:lpstr>PowerPoint Presentation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Emotion Recognition and Emoji Integration for Video Calls</dc:title>
  <dc:creator>Srinath Vissarapu</dc:creator>
  <cp:lastModifiedBy>Srinath Vissarapu</cp:lastModifiedBy>
  <cp:revision>8</cp:revision>
  <dcterms:created xsi:type="dcterms:W3CDTF">2023-09-20T14:27:24Z</dcterms:created>
  <dcterms:modified xsi:type="dcterms:W3CDTF">2023-11-08T13:32:10Z</dcterms:modified>
</cp:coreProperties>
</file>